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551" r:id="rId2"/>
    <p:sldId id="530" r:id="rId3"/>
    <p:sldId id="534" r:id="rId4"/>
    <p:sldId id="535" r:id="rId5"/>
    <p:sldId id="536" r:id="rId6"/>
    <p:sldId id="537" r:id="rId7"/>
    <p:sldId id="538" r:id="rId8"/>
    <p:sldId id="541"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3" autoAdjust="0"/>
    <p:restoredTop sz="96220" autoAdjust="0"/>
  </p:normalViewPr>
  <p:slideViewPr>
    <p:cSldViewPr>
      <p:cViewPr varScale="1">
        <p:scale>
          <a:sx n="102" d="100"/>
          <a:sy n="102" d="100"/>
        </p:scale>
        <p:origin x="121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(228)</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9/30/2020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(228)</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9/30/2020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76409E79-9226-43B7-B778-E787533168A4}"/>
              </a:ext>
            </a:extLst>
          </p:cNvPr>
          <p:cNvSpPr>
            <a:spLocks noGrp="1"/>
          </p:cNvSpPr>
          <p:nvPr>
            <p:ph type="dt" idx="1"/>
          </p:nvPr>
        </p:nvSpPr>
        <p:spPr/>
        <p:txBody>
          <a:bodyPr/>
          <a:lstStyle/>
          <a:p>
            <a:r>
              <a:rPr lang="en-US"/>
              <a:t>9/30/2020 pm</a:t>
            </a:r>
          </a:p>
        </p:txBody>
      </p:sp>
      <p:sp>
        <p:nvSpPr>
          <p:cNvPr id="6" name="Footer Placeholder 5">
            <a:extLst>
              <a:ext uri="{FF2B5EF4-FFF2-40B4-BE49-F238E27FC236}">
                <a16:creationId xmlns:a16="http://schemas.microsoft.com/office/drawing/2014/main" id="{172E695D-141B-4EA0-9A3E-700568051068}"/>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0B125C6-DCA8-4E16-AE29-98DA5E0BC07C}"/>
              </a:ext>
            </a:extLst>
          </p:cNvPr>
          <p:cNvSpPr>
            <a:spLocks noGrp="1"/>
          </p:cNvSpPr>
          <p:nvPr>
            <p:ph type="hdr" sz="quarter"/>
          </p:nvPr>
        </p:nvSpPr>
        <p:spPr/>
        <p:txBody>
          <a:bodyPr/>
          <a:lstStyle/>
          <a:p>
            <a:r>
              <a:rPr lang="en-US"/>
              <a:t>Class – The Life Of Christ (228)</a:t>
            </a:r>
          </a:p>
        </p:txBody>
      </p:sp>
    </p:spTree>
    <p:extLst>
      <p:ext uri="{BB962C8B-B14F-4D97-AF65-F5344CB8AC3E}">
        <p14:creationId xmlns:p14="http://schemas.microsoft.com/office/powerpoint/2010/main" val="3343622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900" dirty="0">
                <a:latin typeface="Times-Roman"/>
              </a:rPr>
              <a:t>Understanding the conditions for forgiveness, what are we to do when someone will not meet those conditions with us? We can’t extend forgiveness when God’s word doesn’t grant such. We can’t “loose” sins when they don’t meet God’s conditions. </a:t>
            </a: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A5D23A42-89F5-455B-B37A-EF173E295EBA}"/>
              </a:ext>
            </a:extLst>
          </p:cNvPr>
          <p:cNvSpPr>
            <a:spLocks noGrp="1"/>
          </p:cNvSpPr>
          <p:nvPr>
            <p:ph type="dt" idx="1"/>
          </p:nvPr>
        </p:nvSpPr>
        <p:spPr/>
        <p:txBody>
          <a:bodyPr/>
          <a:lstStyle/>
          <a:p>
            <a:r>
              <a:rPr lang="en-US"/>
              <a:t>9/30/2020 pm</a:t>
            </a:r>
          </a:p>
        </p:txBody>
      </p:sp>
      <p:sp>
        <p:nvSpPr>
          <p:cNvPr id="6" name="Footer Placeholder 5">
            <a:extLst>
              <a:ext uri="{FF2B5EF4-FFF2-40B4-BE49-F238E27FC236}">
                <a16:creationId xmlns:a16="http://schemas.microsoft.com/office/drawing/2014/main" id="{B6DBB41D-2000-4EC9-BE4F-7E29544BDBA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093E7325-FF40-4B55-A852-7D015A8C0E45}"/>
              </a:ext>
            </a:extLst>
          </p:cNvPr>
          <p:cNvSpPr>
            <a:spLocks noGrp="1"/>
          </p:cNvSpPr>
          <p:nvPr>
            <p:ph type="hdr" sz="quarter"/>
          </p:nvPr>
        </p:nvSpPr>
        <p:spPr/>
        <p:txBody>
          <a:bodyPr/>
          <a:lstStyle/>
          <a:p>
            <a:r>
              <a:rPr lang="en-US"/>
              <a:t>Class – The Life Of Christ (228)</a:t>
            </a:r>
          </a:p>
        </p:txBody>
      </p:sp>
    </p:spTree>
    <p:extLst>
      <p:ext uri="{BB962C8B-B14F-4D97-AF65-F5344CB8AC3E}">
        <p14:creationId xmlns:p14="http://schemas.microsoft.com/office/powerpoint/2010/main" val="1354013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1 Kings 12:28</a:t>
            </a:r>
          </a:p>
          <a:p>
            <a:pPr defTabSz="948507">
              <a:defRPr/>
            </a:pPr>
            <a:r>
              <a:rPr lang="en-US" dirty="0"/>
              <a:t>So the king consulted, and made two golden calves, and he said to them, "It is too much for you to go up to Jerusalem; behold your gods, O Israel, that brought you up from the land of Egypt."</a:t>
            </a:r>
          </a:p>
          <a:p>
            <a:pPr defTabSz="948507">
              <a:defRPr/>
            </a:pPr>
            <a:r>
              <a:rPr lang="en-US" dirty="0"/>
              <a:t>In Peter’s mind, eight times would be too much. If seven were understood to be the number of completeness, 8 would go too far. </a:t>
            </a:r>
          </a:p>
          <a:p>
            <a:pPr defTabSz="948507">
              <a:defRPr/>
            </a:pPr>
            <a:endParaRPr lang="en-US" dirty="0"/>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B35B09E-82FB-4311-BF95-A41478F52221}"/>
              </a:ext>
            </a:extLst>
          </p:cNvPr>
          <p:cNvSpPr>
            <a:spLocks noGrp="1"/>
          </p:cNvSpPr>
          <p:nvPr>
            <p:ph type="dt" idx="1"/>
          </p:nvPr>
        </p:nvSpPr>
        <p:spPr/>
        <p:txBody>
          <a:bodyPr/>
          <a:lstStyle/>
          <a:p>
            <a:r>
              <a:rPr lang="en-US"/>
              <a:t>9/30/2020 pm</a:t>
            </a:r>
          </a:p>
        </p:txBody>
      </p:sp>
      <p:sp>
        <p:nvSpPr>
          <p:cNvPr id="6" name="Footer Placeholder 5">
            <a:extLst>
              <a:ext uri="{FF2B5EF4-FFF2-40B4-BE49-F238E27FC236}">
                <a16:creationId xmlns:a16="http://schemas.microsoft.com/office/drawing/2014/main" id="{073D54AE-D24A-4953-BC26-9E39CB05F8B9}"/>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4BC92DE3-F92D-4373-A011-9D596983C291}"/>
              </a:ext>
            </a:extLst>
          </p:cNvPr>
          <p:cNvSpPr>
            <a:spLocks noGrp="1"/>
          </p:cNvSpPr>
          <p:nvPr>
            <p:ph type="hdr" sz="quarter"/>
          </p:nvPr>
        </p:nvSpPr>
        <p:spPr/>
        <p:txBody>
          <a:bodyPr/>
          <a:lstStyle/>
          <a:p>
            <a:r>
              <a:rPr lang="en-US"/>
              <a:t>Class – The Life Of Christ (228)</a:t>
            </a:r>
          </a:p>
        </p:txBody>
      </p:sp>
    </p:spTree>
    <p:extLst>
      <p:ext uri="{BB962C8B-B14F-4D97-AF65-F5344CB8AC3E}">
        <p14:creationId xmlns:p14="http://schemas.microsoft.com/office/powerpoint/2010/main" val="2759413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Peter was willing to grant forgiveness times 1-7, Jesus is talking about the “8</a:t>
            </a:r>
            <a:r>
              <a:rPr lang="en-US" baseline="30000" dirty="0"/>
              <a:t>th</a:t>
            </a:r>
            <a:r>
              <a:rPr lang="en-US" dirty="0"/>
              <a:t>” time (or whatever number it is) that we are tempted to not forgive. </a:t>
            </a:r>
          </a:p>
          <a:p>
            <a:pPr defTabSz="948507">
              <a:defRPr/>
            </a:pPr>
            <a:endParaRPr lang="en-US" dirty="0"/>
          </a:p>
          <a:p>
            <a:pPr defTabSz="948507">
              <a:defRPr/>
            </a:pPr>
            <a:r>
              <a:rPr lang="en-US" dirty="0"/>
              <a:t>As one who ever worked a retail job in which at the end of the day, you settled accounts between what should have been in the cash register and what was actually there. </a:t>
            </a:r>
          </a:p>
          <a:p>
            <a:pPr defTabSz="948507">
              <a:defRPr/>
            </a:pPr>
            <a:r>
              <a:rPr lang="en-US" dirty="0"/>
              <a:t>The payment of a call note in which the lender could demand repayment at any time. </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CC9D3155-DC1B-4DD9-8D34-BDFBA1A64A2D}"/>
              </a:ext>
            </a:extLst>
          </p:cNvPr>
          <p:cNvSpPr>
            <a:spLocks noGrp="1"/>
          </p:cNvSpPr>
          <p:nvPr>
            <p:ph type="dt" idx="1"/>
          </p:nvPr>
        </p:nvSpPr>
        <p:spPr/>
        <p:txBody>
          <a:bodyPr/>
          <a:lstStyle/>
          <a:p>
            <a:r>
              <a:rPr lang="en-US"/>
              <a:t>9/30/2020 pm</a:t>
            </a:r>
          </a:p>
        </p:txBody>
      </p:sp>
      <p:sp>
        <p:nvSpPr>
          <p:cNvPr id="6" name="Footer Placeholder 5">
            <a:extLst>
              <a:ext uri="{FF2B5EF4-FFF2-40B4-BE49-F238E27FC236}">
                <a16:creationId xmlns:a16="http://schemas.microsoft.com/office/drawing/2014/main" id="{B84D2FB3-D315-41C3-B6A0-D9E6D65CC436}"/>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1BDE3511-69BF-43A8-9246-F991386520DE}"/>
              </a:ext>
            </a:extLst>
          </p:cNvPr>
          <p:cNvSpPr>
            <a:spLocks noGrp="1"/>
          </p:cNvSpPr>
          <p:nvPr>
            <p:ph type="hdr" sz="quarter"/>
          </p:nvPr>
        </p:nvSpPr>
        <p:spPr/>
        <p:txBody>
          <a:bodyPr/>
          <a:lstStyle/>
          <a:p>
            <a:r>
              <a:rPr lang="en-US"/>
              <a:t>Class – The Life Of Christ (228)</a:t>
            </a:r>
          </a:p>
        </p:txBody>
      </p:sp>
    </p:spTree>
    <p:extLst>
      <p:ext uri="{BB962C8B-B14F-4D97-AF65-F5344CB8AC3E}">
        <p14:creationId xmlns:p14="http://schemas.microsoft.com/office/powerpoint/2010/main" val="3272305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 the “talent” was the largest monetary unit at the time</a:t>
            </a:r>
            <a:r>
              <a:rPr lang="en-US" dirty="0">
                <a:latin typeface="Times-Roman"/>
              </a:rPr>
              <a:t>. . The </a:t>
            </a:r>
            <a:r>
              <a:rPr lang="en-US" i="1" dirty="0" err="1">
                <a:latin typeface="Times-Italic"/>
              </a:rPr>
              <a:t>doulos</a:t>
            </a:r>
            <a:r>
              <a:rPr lang="en-US" i="1" dirty="0">
                <a:latin typeface="Times-Italic"/>
              </a:rPr>
              <a:t> </a:t>
            </a:r>
            <a:r>
              <a:rPr lang="en-US" dirty="0">
                <a:latin typeface="Times-Roman"/>
              </a:rPr>
              <a:t>[“servant”] owing the 10,000 talents is not a common</a:t>
            </a:r>
          </a:p>
          <a:p>
            <a:pPr algn="l"/>
            <a:r>
              <a:rPr lang="en-US" dirty="0">
                <a:latin typeface="Times-Roman"/>
              </a:rPr>
              <a:t>slave, but a high official, a governor or a satrap subordinate to the king, while the </a:t>
            </a:r>
            <a:r>
              <a:rPr lang="en-US" i="1" dirty="0" err="1">
                <a:latin typeface="Times-Italic"/>
              </a:rPr>
              <a:t>sundoulos</a:t>
            </a:r>
            <a:r>
              <a:rPr lang="en-US" i="1" dirty="0">
                <a:latin typeface="Times-Italic"/>
              </a:rPr>
              <a:t> </a:t>
            </a:r>
            <a:r>
              <a:rPr lang="en-US" dirty="0">
                <a:latin typeface="Times-Roman"/>
              </a:rPr>
              <a:t>[“fellow-servant”] owing the hundred denarii (</a:t>
            </a:r>
            <a:r>
              <a:rPr lang="en-US" dirty="0" err="1">
                <a:latin typeface="Times-Roman"/>
              </a:rPr>
              <a:t>vv</a:t>
            </a:r>
            <a:r>
              <a:rPr lang="en-US" dirty="0">
                <a:latin typeface="Times-Roman"/>
              </a:rPr>
              <a:t> 28-29, 33) is not really a ‘fellow-servant,’ . . . but a lesser official, as are the </a:t>
            </a:r>
            <a:r>
              <a:rPr lang="en-US" i="1" dirty="0" err="1">
                <a:latin typeface="Times-Italic"/>
              </a:rPr>
              <a:t>sundouloi</a:t>
            </a:r>
            <a:r>
              <a:rPr lang="en-US" i="1" dirty="0">
                <a:latin typeface="Times-Italic"/>
              </a:rPr>
              <a:t> </a:t>
            </a:r>
            <a:r>
              <a:rPr lang="en-US" dirty="0">
                <a:latin typeface="Times-Roman"/>
              </a:rPr>
              <a:t>[“fellow-servants”] who report to the master in v 31 . . . . The highly placed </a:t>
            </a:r>
            <a:r>
              <a:rPr lang="en-US" i="1" dirty="0" err="1">
                <a:latin typeface="Times-Italic"/>
              </a:rPr>
              <a:t>doulos</a:t>
            </a:r>
            <a:r>
              <a:rPr lang="en-US" i="1" dirty="0">
                <a:latin typeface="Times-Italic"/>
              </a:rPr>
              <a:t> </a:t>
            </a:r>
            <a:r>
              <a:rPr lang="en-US" dirty="0">
                <a:latin typeface="Times-Roman"/>
              </a:rPr>
              <a:t>[“servant”] is a tax-farmer and the debt concerns the taxes he is responsible for collecting for his royal master (217).</a:t>
            </a:r>
            <a:endParaRPr lang="en-US" dirty="0"/>
          </a:p>
          <a:p>
            <a:pPr defTabSz="948507">
              <a:defRPr/>
            </a:pPr>
            <a:endParaRPr lang="en-US" dirty="0"/>
          </a:p>
          <a:p>
            <a:pPr>
              <a:spcAft>
                <a:spcPts val="622"/>
              </a:spcAft>
            </a:pPr>
            <a:r>
              <a:rPr lang="en-US" dirty="0"/>
              <a:t>Sin is portrayed as:</a:t>
            </a:r>
          </a:p>
          <a:p>
            <a:pPr marL="533535" indent="-533535">
              <a:spcAft>
                <a:spcPts val="622"/>
              </a:spcAft>
              <a:buAutoNum type="arabicPeriod"/>
            </a:pPr>
            <a:r>
              <a:rPr lang="en-US" b="1" dirty="0"/>
              <a:t>A disease </a:t>
            </a:r>
            <a:r>
              <a:rPr lang="en-US" dirty="0"/>
              <a:t>you can not cure. (Matthew 9:10-17; Isaiah 1:5-6; Jeremiah 8:11; )</a:t>
            </a:r>
          </a:p>
          <a:p>
            <a:pPr marL="533535" indent="-533535">
              <a:spcAft>
                <a:spcPts val="622"/>
              </a:spcAft>
              <a:buAutoNum type="arabicPeriod"/>
            </a:pPr>
            <a:r>
              <a:rPr lang="en-US" b="1" dirty="0"/>
              <a:t>A debt </a:t>
            </a:r>
            <a:r>
              <a:rPr lang="en-US" dirty="0"/>
              <a:t>you can not pay. (Matthew 18:23-25)</a:t>
            </a:r>
          </a:p>
          <a:p>
            <a:pPr marL="533535" indent="-533535">
              <a:spcAft>
                <a:spcPts val="622"/>
              </a:spcAft>
              <a:buAutoNum type="arabicPeriod"/>
            </a:pPr>
            <a:r>
              <a:rPr lang="en-US" b="1" dirty="0"/>
              <a:t>A stain </a:t>
            </a:r>
            <a:r>
              <a:rPr lang="en-US" dirty="0"/>
              <a:t>you can not clean. (James 1:27; Jeremiah 2:22; Revelation 22:14)</a:t>
            </a:r>
          </a:p>
          <a:p>
            <a:pPr marL="533535" indent="-533535">
              <a:spcAft>
                <a:spcPts val="622"/>
              </a:spcAft>
              <a:buAutoNum type="arabicPeriod"/>
            </a:pPr>
            <a:r>
              <a:rPr lang="en-US" b="1" dirty="0"/>
              <a:t>Guilt</a:t>
            </a:r>
            <a:r>
              <a:rPr lang="en-US" dirty="0"/>
              <a:t> from which you cannot pardon yourself. (Psalms 103:3)</a:t>
            </a:r>
          </a:p>
          <a:p>
            <a:pPr marL="533535" indent="-533535">
              <a:spcAft>
                <a:spcPts val="622"/>
              </a:spcAft>
              <a:buAutoNum type="arabicPeriod"/>
            </a:pPr>
            <a:r>
              <a:rPr lang="en-US" b="1" dirty="0"/>
              <a:t>An alienation</a:t>
            </a:r>
            <a:r>
              <a:rPr lang="en-US" dirty="0"/>
              <a:t> you can not reconcile. (Romans 5:10-11; 2 Corinthians 5:18-21)</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E69D5A26-0271-441A-8EE1-98CDEBD2F5DC}"/>
              </a:ext>
            </a:extLst>
          </p:cNvPr>
          <p:cNvSpPr>
            <a:spLocks noGrp="1"/>
          </p:cNvSpPr>
          <p:nvPr>
            <p:ph type="dt" idx="1"/>
          </p:nvPr>
        </p:nvSpPr>
        <p:spPr/>
        <p:txBody>
          <a:bodyPr/>
          <a:lstStyle/>
          <a:p>
            <a:r>
              <a:rPr lang="en-US"/>
              <a:t>9/30/2020 pm</a:t>
            </a:r>
          </a:p>
        </p:txBody>
      </p:sp>
      <p:sp>
        <p:nvSpPr>
          <p:cNvPr id="6" name="Footer Placeholder 5">
            <a:extLst>
              <a:ext uri="{FF2B5EF4-FFF2-40B4-BE49-F238E27FC236}">
                <a16:creationId xmlns:a16="http://schemas.microsoft.com/office/drawing/2014/main" id="{822E1AC1-4E13-4EAF-9E95-8ECB46581FE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B875F22-F2C7-4CB2-88BC-9D67E2A5B326}"/>
              </a:ext>
            </a:extLst>
          </p:cNvPr>
          <p:cNvSpPr>
            <a:spLocks noGrp="1"/>
          </p:cNvSpPr>
          <p:nvPr>
            <p:ph type="hdr" sz="quarter"/>
          </p:nvPr>
        </p:nvSpPr>
        <p:spPr/>
        <p:txBody>
          <a:bodyPr/>
          <a:lstStyle/>
          <a:p>
            <a:r>
              <a:rPr lang="en-US"/>
              <a:t>Class – The Life Of Christ (228)</a:t>
            </a:r>
          </a:p>
        </p:txBody>
      </p:sp>
    </p:spTree>
    <p:extLst>
      <p:ext uri="{BB962C8B-B14F-4D97-AF65-F5344CB8AC3E}">
        <p14:creationId xmlns:p14="http://schemas.microsoft.com/office/powerpoint/2010/main" val="2969789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Rev 1:17</a:t>
            </a:r>
          </a:p>
          <a:p>
            <a:pPr defTabSz="948507">
              <a:defRPr/>
            </a:pPr>
            <a:r>
              <a:rPr lang="en-US" dirty="0"/>
              <a:t>When I saw Him, I fell at His feet like a dead man.</a:t>
            </a:r>
          </a:p>
          <a:p>
            <a:pPr defTabSz="948507">
              <a:defRPr/>
            </a:pPr>
            <a:r>
              <a:rPr lang="en-US" dirty="0"/>
              <a:t>Phil 2:9-11</a:t>
            </a:r>
          </a:p>
          <a:p>
            <a:pPr defTabSz="948507">
              <a:defRPr/>
            </a:pPr>
            <a:r>
              <a:rPr lang="en-US" dirty="0"/>
              <a:t>For this reason also, God highly exalted Him, and bestowed on Him the name which is above every name, 10 so that at the name of Jesus EVERY KNEE WILL BOW, of those who are in heaven and on earth and under the earth, 11 and that every tongue will confess that Jesus Christ is Lord, to the glory of God the Father.</a:t>
            </a:r>
          </a:p>
          <a:p>
            <a:pPr defTabSz="948507">
              <a:defRPr/>
            </a:pPr>
            <a:endParaRPr lang="en-US" dirty="0"/>
          </a:p>
          <a:p>
            <a:pPr defTabSz="948507">
              <a:defRPr/>
            </a:pPr>
            <a:r>
              <a:rPr lang="en-US" dirty="0"/>
              <a:t>Matt 20:20-21</a:t>
            </a:r>
          </a:p>
          <a:p>
            <a:pPr defTabSz="948507">
              <a:defRPr/>
            </a:pPr>
            <a:r>
              <a:rPr lang="en-US" dirty="0"/>
              <a:t>Then the mother of the sons of Zebedee came to Jesus with her sons, bowing down and making a request of Him. 21 And He said to her, "What do you wish?" She said to Him, "Command that in Your kingdom these two sons of mine may sit one on Your right and one on Your left."</a:t>
            </a:r>
          </a:p>
          <a:p>
            <a:r>
              <a:rPr lang="en-US" dirty="0">
                <a:latin typeface="Lucida Bright" panose="02040602050505020304" pitchFamily="18" charset="0"/>
              </a:rPr>
              <a:t>Question: when did this servant need to come and bow down and beg for forgiveness? </a:t>
            </a:r>
          </a:p>
          <a:p>
            <a:r>
              <a:rPr lang="en-US" i="1" dirty="0">
                <a:latin typeface="Lucida Bright" panose="02040602050505020304" pitchFamily="18" charset="0"/>
              </a:rPr>
              <a:t>Answer: Before the day of reckoning!</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BFA8BE5-3EF3-41D0-9352-9F5B425A6205}"/>
              </a:ext>
            </a:extLst>
          </p:cNvPr>
          <p:cNvSpPr>
            <a:spLocks noGrp="1"/>
          </p:cNvSpPr>
          <p:nvPr>
            <p:ph type="dt" idx="1"/>
          </p:nvPr>
        </p:nvSpPr>
        <p:spPr/>
        <p:txBody>
          <a:bodyPr/>
          <a:lstStyle/>
          <a:p>
            <a:r>
              <a:rPr lang="en-US"/>
              <a:t>9/30/2020 pm</a:t>
            </a:r>
          </a:p>
        </p:txBody>
      </p:sp>
      <p:sp>
        <p:nvSpPr>
          <p:cNvPr id="6" name="Footer Placeholder 5">
            <a:extLst>
              <a:ext uri="{FF2B5EF4-FFF2-40B4-BE49-F238E27FC236}">
                <a16:creationId xmlns:a16="http://schemas.microsoft.com/office/drawing/2014/main" id="{C11EFAA2-1ED6-451F-A88F-703A119DAD4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70790ED-AF8A-40DC-9388-ECB2F63267E4}"/>
              </a:ext>
            </a:extLst>
          </p:cNvPr>
          <p:cNvSpPr>
            <a:spLocks noGrp="1"/>
          </p:cNvSpPr>
          <p:nvPr>
            <p:ph type="hdr" sz="quarter"/>
          </p:nvPr>
        </p:nvSpPr>
        <p:spPr/>
        <p:txBody>
          <a:bodyPr/>
          <a:lstStyle/>
          <a:p>
            <a:r>
              <a:rPr lang="en-US"/>
              <a:t>Class – The Life Of Christ (228)</a:t>
            </a:r>
          </a:p>
        </p:txBody>
      </p:sp>
    </p:spTree>
    <p:extLst>
      <p:ext uri="{BB962C8B-B14F-4D97-AF65-F5344CB8AC3E}">
        <p14:creationId xmlns:p14="http://schemas.microsoft.com/office/powerpoint/2010/main" val="3071424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 “</a:t>
            </a:r>
            <a:r>
              <a:rPr lang="en-US" dirty="0" err="1"/>
              <a:t>Makrothumia</a:t>
            </a:r>
            <a:r>
              <a:rPr lang="en-US" dirty="0"/>
              <a:t>” is patience in respect to persons while “</a:t>
            </a:r>
            <a:r>
              <a:rPr lang="en-US" dirty="0" err="1"/>
              <a:t>hupomone</a:t>
            </a:r>
            <a:r>
              <a:rPr lang="en-US" dirty="0"/>
              <a:t>”, endurance is putting up with things or circumstances. Both words are often found together. (2 Cor. 6:4, 6; 2 Tim. 3:10). </a:t>
            </a:r>
            <a:r>
              <a:rPr lang="en-US" dirty="0" err="1"/>
              <a:t>Makrothumia</a:t>
            </a:r>
            <a:r>
              <a:rPr lang="en-US" dirty="0"/>
              <a:t> is associated with mercy. </a:t>
            </a:r>
          </a:p>
          <a:p>
            <a:pPr defTabSz="948507">
              <a:defRPr/>
            </a:pPr>
            <a:endParaRPr lang="en-US" dirty="0"/>
          </a:p>
          <a:p>
            <a:pPr defTabSz="948507">
              <a:defRPr/>
            </a:pPr>
            <a:r>
              <a:rPr lang="en-US" dirty="0"/>
              <a:t>Ps 49:7-8</a:t>
            </a:r>
          </a:p>
          <a:p>
            <a:pPr defTabSz="948507">
              <a:defRPr/>
            </a:pPr>
            <a:r>
              <a:rPr lang="en-US" dirty="0"/>
              <a:t>No man can by any means redeem his brother</a:t>
            </a:r>
          </a:p>
          <a:p>
            <a:pPr defTabSz="948507">
              <a:defRPr/>
            </a:pPr>
            <a:r>
              <a:rPr lang="en-US" dirty="0"/>
              <a:t>Or give to God a ransom for him — </a:t>
            </a:r>
          </a:p>
          <a:p>
            <a:pPr defTabSz="948507">
              <a:defRPr/>
            </a:pPr>
            <a:r>
              <a:rPr lang="en-US" dirty="0"/>
              <a:t>8 For the redemption of his soul is costly,</a:t>
            </a:r>
          </a:p>
          <a:p>
            <a:pPr defTabSz="948507">
              <a:defRPr/>
            </a:pPr>
            <a:r>
              <a:rPr lang="en-US" dirty="0"/>
              <a:t>And he should cease trying forever — </a:t>
            </a:r>
          </a:p>
          <a:p>
            <a:pPr defTabSz="948507">
              <a:defRPr/>
            </a:pPr>
            <a:r>
              <a:rPr lang="en-US" dirty="0"/>
              <a:t>No amount of works of law can earn our redemption.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C1C2338-395C-47F3-A431-8C506F4B47D2}"/>
              </a:ext>
            </a:extLst>
          </p:cNvPr>
          <p:cNvSpPr>
            <a:spLocks noGrp="1"/>
          </p:cNvSpPr>
          <p:nvPr>
            <p:ph type="dt" idx="1"/>
          </p:nvPr>
        </p:nvSpPr>
        <p:spPr/>
        <p:txBody>
          <a:bodyPr/>
          <a:lstStyle/>
          <a:p>
            <a:r>
              <a:rPr lang="en-US"/>
              <a:t>9/30/2020 pm</a:t>
            </a:r>
          </a:p>
        </p:txBody>
      </p:sp>
      <p:sp>
        <p:nvSpPr>
          <p:cNvPr id="6" name="Footer Placeholder 5">
            <a:extLst>
              <a:ext uri="{FF2B5EF4-FFF2-40B4-BE49-F238E27FC236}">
                <a16:creationId xmlns:a16="http://schemas.microsoft.com/office/drawing/2014/main" id="{89EB81A7-02BB-4887-B4F1-0872A2CBC12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A68D39D-D85D-4482-955B-82A5C1CA30DD}"/>
              </a:ext>
            </a:extLst>
          </p:cNvPr>
          <p:cNvSpPr>
            <a:spLocks noGrp="1"/>
          </p:cNvSpPr>
          <p:nvPr>
            <p:ph type="hdr" sz="quarter"/>
          </p:nvPr>
        </p:nvSpPr>
        <p:spPr/>
        <p:txBody>
          <a:bodyPr/>
          <a:lstStyle/>
          <a:p>
            <a:r>
              <a:rPr lang="en-US"/>
              <a:t>Class – The Life Of Christ (228)</a:t>
            </a:r>
          </a:p>
        </p:txBody>
      </p:sp>
    </p:spTree>
    <p:extLst>
      <p:ext uri="{BB962C8B-B14F-4D97-AF65-F5344CB8AC3E}">
        <p14:creationId xmlns:p14="http://schemas.microsoft.com/office/powerpoint/2010/main" val="1689821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Willing to forgive is to be ready to forgive. We “want” to! To be unwilling is to be unready!</a:t>
            </a:r>
          </a:p>
          <a:p>
            <a:pPr defTabSz="948507">
              <a:defRPr/>
            </a:pPr>
            <a:endParaRPr lang="en-US" dirty="0"/>
          </a:p>
          <a:p>
            <a:pPr defTabSz="948507">
              <a:defRPr/>
            </a:pPr>
            <a:r>
              <a:rPr lang="en-US" dirty="0"/>
              <a:t>Col 4:7</a:t>
            </a:r>
          </a:p>
          <a:p>
            <a:pPr defTabSz="948507">
              <a:defRPr/>
            </a:pPr>
            <a:r>
              <a:rPr lang="en-US" dirty="0"/>
              <a:t>As to all my affairs, Tychicus, our beloved brother and faithful servant and </a:t>
            </a:r>
            <a:r>
              <a:rPr lang="en-US" b="1" dirty="0"/>
              <a:t>fellow bond-servant in the Lord</a:t>
            </a:r>
            <a:r>
              <a:rPr lang="en-US" dirty="0"/>
              <a:t>, will bring you information.</a:t>
            </a:r>
          </a:p>
          <a:p>
            <a:pPr defTabSz="948507">
              <a:defRPr/>
            </a:pPr>
            <a:endParaRPr lang="en-US" dirty="0"/>
          </a:p>
          <a:p>
            <a:pPr defTabSz="948507">
              <a:defRPr/>
            </a:pPr>
            <a:r>
              <a:rPr lang="en-US" dirty="0">
                <a:latin typeface="Lucida Bright" panose="02040602050505020304" pitchFamily="18" charset="0"/>
              </a:rPr>
              <a:t>Our heavenly Father doesn’t need someone else to inform Him that one of His servants is unwilling to forgive!</a:t>
            </a:r>
          </a:p>
          <a:p>
            <a:pPr defTabSz="948507">
              <a:defRPr/>
            </a:pPr>
            <a:endParaRPr lang="en-US" dirty="0"/>
          </a:p>
          <a:p>
            <a:pPr defTabSz="948507">
              <a:defRPr/>
            </a:pPr>
            <a:r>
              <a:rPr lang="en-US" dirty="0"/>
              <a:t>“Began to choke him…” strangle, wring one’s neck. Matthew 13:7 (what emotion is being displayed?) Who alone was he thinking about?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4852C1A-5BA3-419C-B2BC-FFE4F61831B9}"/>
              </a:ext>
            </a:extLst>
          </p:cNvPr>
          <p:cNvSpPr>
            <a:spLocks noGrp="1"/>
          </p:cNvSpPr>
          <p:nvPr>
            <p:ph type="dt" idx="1"/>
          </p:nvPr>
        </p:nvSpPr>
        <p:spPr/>
        <p:txBody>
          <a:bodyPr/>
          <a:lstStyle/>
          <a:p>
            <a:r>
              <a:rPr lang="en-US"/>
              <a:t>9/30/2020 pm</a:t>
            </a:r>
          </a:p>
        </p:txBody>
      </p:sp>
      <p:sp>
        <p:nvSpPr>
          <p:cNvPr id="6" name="Footer Placeholder 5">
            <a:extLst>
              <a:ext uri="{FF2B5EF4-FFF2-40B4-BE49-F238E27FC236}">
                <a16:creationId xmlns:a16="http://schemas.microsoft.com/office/drawing/2014/main" id="{C5648F68-F24E-4245-8B85-145789C60D9B}"/>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A9154BB-F612-4CFC-96C5-671B913BDA01}"/>
              </a:ext>
            </a:extLst>
          </p:cNvPr>
          <p:cNvSpPr>
            <a:spLocks noGrp="1"/>
          </p:cNvSpPr>
          <p:nvPr>
            <p:ph type="hdr" sz="quarter"/>
          </p:nvPr>
        </p:nvSpPr>
        <p:spPr/>
        <p:txBody>
          <a:bodyPr/>
          <a:lstStyle/>
          <a:p>
            <a:r>
              <a:rPr lang="en-US"/>
              <a:t>Class – The Life Of Christ (228)</a:t>
            </a:r>
          </a:p>
        </p:txBody>
      </p:sp>
    </p:spTree>
    <p:extLst>
      <p:ext uri="{BB962C8B-B14F-4D97-AF65-F5344CB8AC3E}">
        <p14:creationId xmlns:p14="http://schemas.microsoft.com/office/powerpoint/2010/main" val="3230251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10/2/2020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782766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05037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4098780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3083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10/2/2020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2422512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10/2/2020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385355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39043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10/2/2020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4053714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10/2/2020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6282779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10/2/2020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0731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10/2/2020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775631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10/2/2020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284650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10/2/2020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428212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149645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52783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10/2/2020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851630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13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10/2/2020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1636945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10/2/2020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282550829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September 30,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181600"/>
            <a:ext cx="7232072"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bg1"/>
                </a:solidFill>
                <a:effectLst/>
                <a:uLnTx/>
                <a:uFillTx/>
                <a:latin typeface="Garamond" panose="02020404030301010803"/>
                <a:ea typeface="+mn-ea"/>
                <a:cs typeface="+mn-cs"/>
              </a:rPr>
              <a:t>Forgiveness</a:t>
            </a:r>
            <a:endParaRPr kumimoji="0" lang="en-US" sz="2600" b="1" i="0" u="none" strike="noStrike" kern="1200" cap="none" spc="0" normalizeH="0" baseline="0" noProof="0" dirty="0">
              <a:ln>
                <a:noFill/>
              </a:ln>
              <a:solidFill>
                <a:schemeClr val="bg1"/>
              </a:solidFill>
              <a:effectLst/>
              <a:uLnTx/>
              <a:uFillTx/>
              <a:latin typeface="Garamond" panose="02020404030301010803"/>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rPr>
              <a:t>Matthew 18:15-35</a:t>
            </a:r>
            <a:endParaRPr kumimoji="0" lang="en-US" sz="1800" b="0" i="0" u="none" strike="noStrike" kern="1200" cap="none" spc="0" normalizeH="0" baseline="0" noProof="0" dirty="0">
              <a:ln>
                <a:noFill/>
              </a:ln>
              <a:solidFill>
                <a:schemeClr val="bg1"/>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691145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123335" y="1576551"/>
            <a:ext cx="8911389" cy="4339650"/>
          </a:xfrm>
        </p:spPr>
        <p:txBody>
          <a:bodyPr wrap="square" anchor="t">
            <a:spAutoFit/>
          </a:bodyPr>
          <a:lstStyle/>
          <a:p>
            <a:pPr marL="0" indent="0">
              <a:spcBef>
                <a:spcPts val="0"/>
              </a:spcBef>
              <a:spcAft>
                <a:spcPts val="0"/>
              </a:spcAft>
              <a:buNone/>
            </a:pPr>
            <a:r>
              <a:rPr lang="en-US" sz="2400" dirty="0">
                <a:solidFill>
                  <a:schemeClr val="tx1"/>
                </a:solidFill>
                <a:latin typeface="Lucida Bright" panose="02040602050505020304" pitchFamily="18" charset="0"/>
              </a:rPr>
              <a:t>Psalms 86:5, </a:t>
            </a:r>
            <a:r>
              <a:rPr lang="en-US" sz="2400" i="1" dirty="0">
                <a:solidFill>
                  <a:schemeClr val="tx1"/>
                </a:solidFill>
                <a:latin typeface="Lucida Bright" panose="02040602050505020304" pitchFamily="18" charset="0"/>
              </a:rPr>
              <a:t>“For You, Lord, are good, and </a:t>
            </a:r>
            <a:r>
              <a:rPr lang="en-US" sz="2400" b="1" i="1" dirty="0">
                <a:solidFill>
                  <a:schemeClr val="tx1"/>
                </a:solidFill>
                <a:latin typeface="Lucida Bright" panose="02040602050505020304" pitchFamily="18" charset="0"/>
              </a:rPr>
              <a:t>ready to forgive</a:t>
            </a:r>
            <a:r>
              <a:rPr lang="en-US" sz="2400" i="1" dirty="0">
                <a:solidFill>
                  <a:schemeClr val="tx1"/>
                </a:solidFill>
                <a:latin typeface="Lucida Bright" panose="02040602050505020304" pitchFamily="18" charset="0"/>
              </a:rPr>
              <a:t>, and abundant in lovingkindness to all who call upon You.” </a:t>
            </a:r>
            <a:r>
              <a:rPr lang="en-US" sz="2400" dirty="0">
                <a:solidFill>
                  <a:schemeClr val="tx1"/>
                </a:solidFill>
                <a:latin typeface="Lucida Bright" panose="02040602050505020304" pitchFamily="18" charset="0"/>
              </a:rPr>
              <a:t>(Nehemiah 9:17;</a:t>
            </a:r>
            <a:r>
              <a:rPr lang="en-US" dirty="0">
                <a:solidFill>
                  <a:schemeClr val="tx1"/>
                </a:solidFill>
                <a:latin typeface="Lucida Bright" panose="02040602050505020304" pitchFamily="18" charset="0"/>
              </a:rPr>
              <a:t> ESV, ASV, and NJKV</a:t>
            </a:r>
            <a:r>
              <a:rPr lang="en-US" sz="2400" dirty="0">
                <a:solidFill>
                  <a:schemeClr val="tx1"/>
                </a:solidFill>
                <a:latin typeface="Lucida Bright" panose="02040602050505020304" pitchFamily="18" charset="0"/>
              </a:rPr>
              <a:t>)</a:t>
            </a:r>
          </a:p>
          <a:p>
            <a:pPr lvl="1">
              <a:spcBef>
                <a:spcPts val="0"/>
              </a:spcBef>
              <a:spcAft>
                <a:spcPts val="0"/>
              </a:spcAft>
              <a:buClr>
                <a:schemeClr val="tx1"/>
              </a:buClr>
            </a:pPr>
            <a:r>
              <a:rPr lang="en-US" sz="2000" dirty="0">
                <a:solidFill>
                  <a:schemeClr val="tx1"/>
                </a:solidFill>
                <a:latin typeface="Lucida Bright" panose="02040602050505020304" pitchFamily="18" charset="0"/>
              </a:rPr>
              <a:t>The father was ready to forgive his son in the parable in Luke 15:20-22.</a:t>
            </a:r>
          </a:p>
          <a:p>
            <a:pPr lvl="1">
              <a:spcBef>
                <a:spcPts val="0"/>
              </a:spcBef>
              <a:spcAft>
                <a:spcPts val="0"/>
              </a:spcAft>
              <a:buClr>
                <a:schemeClr val="tx1"/>
              </a:buClr>
            </a:pPr>
            <a:r>
              <a:rPr lang="en-US" sz="2000" dirty="0">
                <a:solidFill>
                  <a:schemeClr val="tx1"/>
                </a:solidFill>
                <a:latin typeface="Lucida Bright" panose="02040602050505020304" pitchFamily="18" charset="0"/>
              </a:rPr>
              <a:t>Jesus was ready to forgive those who persecuted and crucified Him! (Luke 23:34; cf. Acts 7)</a:t>
            </a:r>
          </a:p>
          <a:p>
            <a:pPr>
              <a:spcBef>
                <a:spcPts val="0"/>
              </a:spcBef>
              <a:spcAft>
                <a:spcPts val="0"/>
              </a:spcAft>
              <a:buClr>
                <a:schemeClr val="tx1"/>
              </a:buClr>
            </a:pPr>
            <a:r>
              <a:rPr lang="en-US" sz="2400" dirty="0">
                <a:solidFill>
                  <a:schemeClr val="tx1"/>
                </a:solidFill>
                <a:latin typeface="Lucida Bright" panose="02040602050505020304" pitchFamily="18" charset="0"/>
              </a:rPr>
              <a:t>How do we become </a:t>
            </a:r>
            <a:r>
              <a:rPr lang="en-US" sz="2400" i="1" dirty="0">
                <a:solidFill>
                  <a:schemeClr val="tx1"/>
                </a:solidFill>
                <a:latin typeface="Lucida Bright" panose="02040602050505020304" pitchFamily="18" charset="0"/>
              </a:rPr>
              <a:t>“</a:t>
            </a:r>
            <a:r>
              <a:rPr lang="en-US" sz="2400" b="1" i="1" dirty="0">
                <a:solidFill>
                  <a:schemeClr val="tx1"/>
                </a:solidFill>
                <a:latin typeface="Lucida Bright" panose="02040602050505020304" pitchFamily="18" charset="0"/>
              </a:rPr>
              <a:t>ready to forgive</a:t>
            </a:r>
            <a:r>
              <a:rPr lang="en-US" sz="2400" i="1" dirty="0">
                <a:solidFill>
                  <a:schemeClr val="tx1"/>
                </a:solidFill>
                <a:latin typeface="Lucida Bright" panose="02040602050505020304" pitchFamily="18" charset="0"/>
              </a:rPr>
              <a:t>”?</a:t>
            </a:r>
          </a:p>
          <a:p>
            <a:pPr lvl="1">
              <a:spcBef>
                <a:spcPts val="0"/>
              </a:spcBef>
              <a:spcAft>
                <a:spcPts val="0"/>
              </a:spcAft>
              <a:buClr>
                <a:schemeClr val="tx1"/>
              </a:buClr>
            </a:pPr>
            <a:r>
              <a:rPr lang="en-US" sz="2000" dirty="0">
                <a:solidFill>
                  <a:schemeClr val="tx1"/>
                </a:solidFill>
                <a:latin typeface="Lucida Bright" panose="02040602050505020304" pitchFamily="18" charset="0"/>
              </a:rPr>
              <a:t>Become like a child and have a heart of humility. (Colossians 3:12-13; Matthew 18:4)</a:t>
            </a:r>
          </a:p>
          <a:p>
            <a:pPr lvl="1">
              <a:spcBef>
                <a:spcPts val="0"/>
              </a:spcBef>
              <a:spcAft>
                <a:spcPts val="0"/>
              </a:spcAft>
              <a:buClr>
                <a:schemeClr val="tx1"/>
              </a:buClr>
            </a:pPr>
            <a:r>
              <a:rPr lang="en-US" sz="2000" dirty="0">
                <a:solidFill>
                  <a:schemeClr val="tx1"/>
                </a:solidFill>
                <a:latin typeface="Lucida Bright" panose="02040602050505020304" pitchFamily="18" charset="0"/>
              </a:rPr>
              <a:t>Remember what we have been forgiven of! (1 Timothy 1:12)</a:t>
            </a:r>
          </a:p>
          <a:p>
            <a:pPr lvl="1">
              <a:spcBef>
                <a:spcPts val="0"/>
              </a:spcBef>
              <a:spcAft>
                <a:spcPts val="0"/>
              </a:spcAft>
              <a:buClr>
                <a:schemeClr val="tx1"/>
              </a:buClr>
            </a:pPr>
            <a:r>
              <a:rPr lang="en-US" sz="2000" dirty="0">
                <a:solidFill>
                  <a:schemeClr val="tx1"/>
                </a:solidFill>
                <a:latin typeface="Lucida Bright" panose="02040602050505020304" pitchFamily="18" charset="0"/>
              </a:rPr>
              <a:t>Put away vengeance. (1 Thessalonians 5:14-15; Romans 12:16-17)</a:t>
            </a:r>
          </a:p>
          <a:p>
            <a:pPr lvl="1">
              <a:spcBef>
                <a:spcPts val="0"/>
              </a:spcBef>
              <a:spcAft>
                <a:spcPts val="0"/>
              </a:spcAft>
              <a:buClr>
                <a:schemeClr val="tx1"/>
              </a:buClr>
            </a:pPr>
            <a:r>
              <a:rPr lang="en-US" sz="2000" dirty="0">
                <a:solidFill>
                  <a:schemeClr val="tx1"/>
                </a:solidFill>
                <a:latin typeface="Lucida Bright" panose="02040602050505020304" pitchFamily="18" charset="0"/>
              </a:rPr>
              <a:t>Learn what love is. (1 Corinthians 13)</a:t>
            </a:r>
          </a:p>
        </p:txBody>
      </p:sp>
    </p:spTree>
    <p:extLst>
      <p:ext uri="{BB962C8B-B14F-4D97-AF65-F5344CB8AC3E}">
        <p14:creationId xmlns:p14="http://schemas.microsoft.com/office/powerpoint/2010/main" val="229885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5053691"/>
          </a:xfrm>
        </p:spPr>
        <p:txBody>
          <a:bodyPr anchor="t">
            <a:spAutoFit/>
          </a:bodyPr>
          <a:lstStyle/>
          <a:p>
            <a:pPr marL="0" indent="0">
              <a:buNone/>
            </a:pPr>
            <a:r>
              <a:rPr lang="en-US" sz="2800" i="1" dirty="0">
                <a:solidFill>
                  <a:schemeClr val="tx1"/>
                </a:solidFill>
                <a:latin typeface="Lucida Bright" panose="02040602050505020304" pitchFamily="18" charset="0"/>
              </a:rPr>
              <a:t>“Jesus said to him, “I do not say to you, up to seven times, </a:t>
            </a:r>
            <a:r>
              <a:rPr lang="en-US" sz="2800" b="1" i="1" dirty="0">
                <a:solidFill>
                  <a:schemeClr val="tx1"/>
                </a:solidFill>
                <a:latin typeface="Lucida Bright" panose="02040602050505020304" pitchFamily="18" charset="0"/>
              </a:rPr>
              <a:t>but up to seventy times seven</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(Matthew 18:22)</a:t>
            </a:r>
          </a:p>
          <a:p>
            <a:pPr marL="0" indent="0">
              <a:buNone/>
            </a:pPr>
            <a:r>
              <a:rPr lang="en-US" sz="2800" dirty="0">
                <a:solidFill>
                  <a:schemeClr val="tx1"/>
                </a:solidFill>
                <a:latin typeface="Lucida Bright" panose="02040602050505020304" pitchFamily="18" charset="0"/>
              </a:rPr>
              <a:t>Peter asked about a “reasonable” amount of forgiveness to be given.</a:t>
            </a:r>
          </a:p>
          <a:p>
            <a:pPr marL="0" indent="0">
              <a:buNone/>
            </a:pPr>
            <a:r>
              <a:rPr lang="en-US" sz="2800" dirty="0">
                <a:solidFill>
                  <a:schemeClr val="tx1"/>
                </a:solidFill>
                <a:latin typeface="Lucida Bright" panose="02040602050505020304" pitchFamily="18" charset="0"/>
              </a:rPr>
              <a:t>Jesus responds with an “unreasonable” amount of forgiveness. (1 Kings 12:28)</a:t>
            </a:r>
          </a:p>
          <a:p>
            <a:pPr marL="0" indent="0">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Seventy times seven</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 without limit.</a:t>
            </a:r>
          </a:p>
          <a:p>
            <a:pPr marL="0" indent="0">
              <a:buNone/>
            </a:pPr>
            <a:r>
              <a:rPr lang="en-US" sz="2800" dirty="0">
                <a:solidFill>
                  <a:schemeClr val="tx1"/>
                </a:solidFill>
                <a:latin typeface="Lucida Bright" panose="02040602050505020304" pitchFamily="18" charset="0"/>
              </a:rPr>
              <a:t>We need a heart that’s ready for unlimited forgiveness.</a:t>
            </a:r>
            <a:endParaRPr lang="en-US" sz="2600"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140578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865674"/>
          </a:xfrm>
        </p:spPr>
        <p:txBody>
          <a:bodyPr anchor="t">
            <a:spAutoFit/>
          </a:bodyPr>
          <a:lstStyle/>
          <a:p>
            <a:pPr marL="0" indent="0">
              <a:buNone/>
            </a:pPr>
            <a:r>
              <a:rPr lang="en-US" sz="2800" i="1" dirty="0">
                <a:solidFill>
                  <a:schemeClr val="tx1"/>
                </a:solidFill>
                <a:latin typeface="Lucida Bright" panose="02040602050505020304" pitchFamily="18" charset="0"/>
              </a:rPr>
              <a:t>“For this reason </a:t>
            </a:r>
            <a:r>
              <a:rPr lang="en-US" sz="2800" b="1" i="1" dirty="0">
                <a:solidFill>
                  <a:schemeClr val="tx1"/>
                </a:solidFill>
                <a:latin typeface="Lucida Bright" panose="02040602050505020304" pitchFamily="18" charset="0"/>
              </a:rPr>
              <a:t>the kingdom of heaven </a:t>
            </a:r>
            <a:r>
              <a:rPr lang="en-US" sz="2800" i="1" dirty="0">
                <a:solidFill>
                  <a:schemeClr val="tx1"/>
                </a:solidFill>
                <a:latin typeface="Lucida Bright" panose="02040602050505020304" pitchFamily="18" charset="0"/>
              </a:rPr>
              <a:t>may be compared to a king who wished to </a:t>
            </a:r>
            <a:r>
              <a:rPr lang="en-US" sz="2800" b="1" i="1" dirty="0">
                <a:solidFill>
                  <a:schemeClr val="tx1"/>
                </a:solidFill>
                <a:latin typeface="Lucida Bright" panose="02040602050505020304" pitchFamily="18" charset="0"/>
              </a:rPr>
              <a:t>settle accounts </a:t>
            </a:r>
            <a:r>
              <a:rPr lang="en-US" sz="2800" i="1" dirty="0">
                <a:solidFill>
                  <a:schemeClr val="tx1"/>
                </a:solidFill>
                <a:latin typeface="Lucida Bright" panose="02040602050505020304" pitchFamily="18" charset="0"/>
              </a:rPr>
              <a:t>with his slaves.”</a:t>
            </a:r>
            <a:r>
              <a:rPr lang="en-US" sz="2800" dirty="0">
                <a:solidFill>
                  <a:schemeClr val="tx1"/>
                </a:solidFill>
                <a:latin typeface="Lucida Bright" panose="02040602050505020304" pitchFamily="18" charset="0"/>
              </a:rPr>
              <a:t> (Matthew 18:23)</a:t>
            </a:r>
          </a:p>
          <a:p>
            <a:pPr marL="0" indent="0">
              <a:buNone/>
            </a:pPr>
            <a:r>
              <a:rPr lang="en-US" sz="2800" dirty="0">
                <a:solidFill>
                  <a:schemeClr val="tx1"/>
                </a:solidFill>
                <a:latin typeface="Lucida Bright" panose="02040602050505020304" pitchFamily="18" charset="0"/>
              </a:rPr>
              <a:t>Key point: the kingdom or the church is comprised of forgiven people who must forgive others.</a:t>
            </a:r>
          </a:p>
          <a:p>
            <a:pPr marL="0" indent="0">
              <a:buNone/>
            </a:pPr>
            <a:r>
              <a:rPr lang="en-US" sz="2800" dirty="0">
                <a:solidFill>
                  <a:schemeClr val="tx1"/>
                </a:solidFill>
                <a:latin typeface="Lucida Bright" panose="02040602050505020304" pitchFamily="18" charset="0"/>
              </a:rPr>
              <a:t>A king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who wished to settle accounts </a:t>
            </a:r>
            <a:r>
              <a:rPr lang="en-US" sz="2800" i="1" dirty="0">
                <a:solidFill>
                  <a:schemeClr val="tx1"/>
                </a:solidFill>
                <a:latin typeface="Lucida Bright" panose="02040602050505020304" pitchFamily="18" charset="0"/>
              </a:rPr>
              <a:t>(take account; </a:t>
            </a:r>
            <a:r>
              <a:rPr lang="en-US" sz="2800" dirty="0">
                <a:solidFill>
                  <a:schemeClr val="tx1"/>
                </a:solidFill>
                <a:latin typeface="Lucida Bright" panose="02040602050505020304" pitchFamily="18" charset="0"/>
              </a:rPr>
              <a:t>KJV).</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A reckoning: (cf. Matthew 25:19)</a:t>
            </a:r>
          </a:p>
        </p:txBody>
      </p:sp>
    </p:spTree>
    <p:extLst>
      <p:ext uri="{BB962C8B-B14F-4D97-AF65-F5344CB8AC3E}">
        <p14:creationId xmlns:p14="http://schemas.microsoft.com/office/powerpoint/2010/main" val="334397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924425"/>
          </a:xfrm>
        </p:spPr>
        <p:txBody>
          <a:bodyPr anchor="t">
            <a:spAutoFit/>
          </a:bodyPr>
          <a:lstStyle/>
          <a:p>
            <a:pPr marL="0" indent="0">
              <a:spcBef>
                <a:spcPts val="0"/>
              </a:spcBef>
              <a:spcAft>
                <a:spcPts val="0"/>
              </a:spcAft>
              <a:buNone/>
            </a:pPr>
            <a:r>
              <a:rPr lang="en-US" sz="2400" i="1" dirty="0">
                <a:solidFill>
                  <a:schemeClr val="tx1"/>
                </a:solidFill>
                <a:latin typeface="Lucida Bright" panose="02040602050505020304" pitchFamily="18" charset="0"/>
              </a:rPr>
              <a:t>“When he had </a:t>
            </a:r>
            <a:r>
              <a:rPr lang="en-US" sz="2400" b="1" i="1" dirty="0">
                <a:solidFill>
                  <a:schemeClr val="tx1"/>
                </a:solidFill>
                <a:latin typeface="Lucida Bright" panose="02040602050505020304" pitchFamily="18" charset="0"/>
              </a:rPr>
              <a:t>begun to settle </a:t>
            </a:r>
            <a:r>
              <a:rPr lang="en-US" sz="2400" i="1" dirty="0">
                <a:solidFill>
                  <a:schemeClr val="tx1"/>
                </a:solidFill>
                <a:latin typeface="Lucida Bright" panose="02040602050505020304" pitchFamily="18" charset="0"/>
              </a:rPr>
              <a:t>them, one who owed him ten thousand talents was brought to him. But since </a:t>
            </a:r>
            <a:r>
              <a:rPr lang="en-US" sz="2400" b="1" i="1" dirty="0">
                <a:solidFill>
                  <a:schemeClr val="tx1"/>
                </a:solidFill>
                <a:latin typeface="Lucida Bright" panose="02040602050505020304" pitchFamily="18" charset="0"/>
              </a:rPr>
              <a:t>he did not have the means to repay</a:t>
            </a:r>
            <a:r>
              <a:rPr lang="en-US" sz="2400" i="1" dirty="0">
                <a:solidFill>
                  <a:schemeClr val="tx1"/>
                </a:solidFill>
                <a:latin typeface="Lucida Bright" panose="02040602050505020304" pitchFamily="18" charset="0"/>
              </a:rPr>
              <a:t>, his lord commanded him to be sold, along with his wife and children and all that he had, and repayment to be made.” </a:t>
            </a:r>
            <a:r>
              <a:rPr lang="en-US" sz="2400" dirty="0">
                <a:solidFill>
                  <a:schemeClr val="tx1"/>
                </a:solidFill>
                <a:latin typeface="Lucida Bright" panose="02040602050505020304" pitchFamily="18" charset="0"/>
              </a:rPr>
              <a:t>(Matthew 18:24-25)</a:t>
            </a:r>
          </a:p>
          <a:p>
            <a:pPr marL="0" indent="0">
              <a:spcBef>
                <a:spcPts val="0"/>
              </a:spcBef>
              <a:spcAft>
                <a:spcPts val="0"/>
              </a:spcAft>
              <a:buNone/>
            </a:pPr>
            <a:r>
              <a:rPr lang="en-US" sz="2400" b="1" dirty="0">
                <a:solidFill>
                  <a:schemeClr val="tx1"/>
                </a:solidFill>
                <a:latin typeface="Lucida Bright" panose="02040602050505020304" pitchFamily="18" charset="0"/>
              </a:rPr>
              <a:t>Our sin </a:t>
            </a:r>
            <a:r>
              <a:rPr lang="en-US" sz="2400" dirty="0">
                <a:solidFill>
                  <a:schemeClr val="tx1"/>
                </a:solidFill>
                <a:latin typeface="Lucida Bright" panose="02040602050505020304" pitchFamily="18" charset="0"/>
              </a:rPr>
              <a:t>is represented by an </a:t>
            </a:r>
            <a:r>
              <a:rPr lang="en-US" sz="2400" b="1" dirty="0">
                <a:solidFill>
                  <a:schemeClr val="tx1"/>
                </a:solidFill>
                <a:latin typeface="Lucida Bright" panose="02040602050505020304" pitchFamily="18" charset="0"/>
              </a:rPr>
              <a:t>unpayable debt</a:t>
            </a:r>
            <a:r>
              <a:rPr lang="en-US" sz="2400" dirty="0">
                <a:solidFill>
                  <a:schemeClr val="tx1"/>
                </a:solidFill>
                <a:latin typeface="Lucida Bright" panose="02040602050505020304" pitchFamily="18" charset="0"/>
              </a:rPr>
              <a:t>.</a:t>
            </a:r>
          </a:p>
          <a:p>
            <a:pPr>
              <a:spcBef>
                <a:spcPts val="0"/>
              </a:spcBef>
              <a:spcAft>
                <a:spcPts val="0"/>
              </a:spcAft>
              <a:buClr>
                <a:schemeClr val="tx1"/>
              </a:buClr>
            </a:pPr>
            <a:r>
              <a:rPr lang="en-US" sz="2400" dirty="0">
                <a:solidFill>
                  <a:schemeClr val="tx1"/>
                </a:solidFill>
                <a:latin typeface="Lucida Bright" panose="02040602050505020304" pitchFamily="18" charset="0"/>
              </a:rPr>
              <a:t>“A talent was worth more than fifteen years’ wages of a laborer.” </a:t>
            </a:r>
            <a:r>
              <a:rPr lang="en-US" sz="1600" dirty="0">
                <a:solidFill>
                  <a:schemeClr val="tx1"/>
                </a:solidFill>
                <a:latin typeface="Lucida Bright" panose="02040602050505020304" pitchFamily="18" charset="0"/>
              </a:rPr>
              <a:t>(Footnote in the NASU)</a:t>
            </a:r>
          </a:p>
          <a:p>
            <a:pPr algn="l">
              <a:spcBef>
                <a:spcPts val="0"/>
              </a:spcBef>
              <a:spcAft>
                <a:spcPts val="0"/>
              </a:spcAft>
              <a:buClr>
                <a:schemeClr val="tx1"/>
              </a:buClr>
            </a:pPr>
            <a:r>
              <a:rPr lang="en-US" sz="2400" b="0" i="0" u="none" strike="noStrike" baseline="0" dirty="0">
                <a:solidFill>
                  <a:schemeClr val="tx1"/>
                </a:solidFill>
                <a:latin typeface="Lucida Bright" panose="02040602050505020304" pitchFamily="18" charset="0"/>
              </a:rPr>
              <a:t>“The servant’s </a:t>
            </a:r>
            <a:r>
              <a:rPr lang="en-US" sz="2400" b="1" i="0" u="none" strike="noStrike" baseline="0" dirty="0">
                <a:solidFill>
                  <a:schemeClr val="tx1"/>
                </a:solidFill>
                <a:latin typeface="Lucida Bright" panose="02040602050505020304" pitchFamily="18" charset="0"/>
              </a:rPr>
              <a:t>ten thousand talents </a:t>
            </a:r>
            <a:r>
              <a:rPr lang="en-US" sz="2400" b="0" i="0" u="none" strike="noStrike" baseline="0" dirty="0">
                <a:solidFill>
                  <a:schemeClr val="tx1"/>
                </a:solidFill>
                <a:latin typeface="Lucida Bright" panose="02040602050505020304" pitchFamily="18" charset="0"/>
              </a:rPr>
              <a:t>was at least 60,000,000 days’ wages.” </a:t>
            </a:r>
            <a:r>
              <a:rPr lang="en-US" sz="1200" b="0" i="0" u="none" strike="noStrike" baseline="0" dirty="0">
                <a:solidFill>
                  <a:schemeClr val="tx1"/>
                </a:solidFill>
                <a:latin typeface="Lucida Bright" panose="02040602050505020304" pitchFamily="18" charset="0"/>
              </a:rPr>
              <a:t>(Pope, Truth commentary)</a:t>
            </a:r>
          </a:p>
          <a:p>
            <a:pPr marL="0" indent="0" algn="l">
              <a:spcBef>
                <a:spcPts val="0"/>
              </a:spcBef>
              <a:spcAft>
                <a:spcPts val="0"/>
              </a:spcAft>
              <a:buNone/>
            </a:pPr>
            <a:r>
              <a:rPr lang="en-US" sz="3200" dirty="0">
                <a:solidFill>
                  <a:schemeClr val="tx1"/>
                </a:solidFill>
                <a:latin typeface="Lucida Bright" panose="02040602050505020304" pitchFamily="18" charset="0"/>
              </a:rPr>
              <a:t>The point is, the debt of our sin is unpayable by anyone!</a:t>
            </a:r>
          </a:p>
        </p:txBody>
      </p:sp>
    </p:spTree>
    <p:extLst>
      <p:ext uri="{BB962C8B-B14F-4D97-AF65-F5344CB8AC3E}">
        <p14:creationId xmlns:p14="http://schemas.microsoft.com/office/powerpoint/2010/main" val="286608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104481"/>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123362"/>
            <a:ext cx="8783052" cy="5693866"/>
          </a:xfrm>
        </p:spPr>
        <p:txBody>
          <a:bodyPr anchor="t">
            <a:spAutoFit/>
          </a:bodyPr>
          <a:lstStyle/>
          <a:p>
            <a:pPr marL="0" indent="0">
              <a:spcBef>
                <a:spcPts val="0"/>
              </a:spcBef>
              <a:spcAft>
                <a:spcPts val="0"/>
              </a:spcAft>
              <a:buNone/>
            </a:pPr>
            <a:r>
              <a:rPr lang="en-US" sz="2800" i="1" dirty="0">
                <a:solidFill>
                  <a:schemeClr val="tx1"/>
                </a:solidFill>
                <a:latin typeface="Lucida Bright" panose="02040602050505020304" pitchFamily="18" charset="0"/>
              </a:rPr>
              <a:t>“So </a:t>
            </a:r>
            <a:r>
              <a:rPr lang="en-US" sz="2800" b="1" i="1" dirty="0">
                <a:solidFill>
                  <a:schemeClr val="tx1"/>
                </a:solidFill>
                <a:latin typeface="Lucida Bright" panose="02040602050505020304" pitchFamily="18" charset="0"/>
              </a:rPr>
              <a:t>the slave fell to the ground and prostrated himself </a:t>
            </a:r>
            <a:r>
              <a:rPr lang="en-US" sz="2800" i="1" dirty="0">
                <a:solidFill>
                  <a:schemeClr val="tx1"/>
                </a:solidFill>
                <a:latin typeface="Lucida Bright" panose="02040602050505020304" pitchFamily="18" charset="0"/>
              </a:rPr>
              <a:t>before him, saying, ‘Have patience with me and I will repay you everything.’ And the lord of that slave </a:t>
            </a:r>
            <a:r>
              <a:rPr lang="en-US" sz="2800" b="1" i="1" dirty="0">
                <a:solidFill>
                  <a:schemeClr val="tx1"/>
                </a:solidFill>
                <a:latin typeface="Lucida Bright" panose="02040602050505020304" pitchFamily="18" charset="0"/>
              </a:rPr>
              <a:t>felt compassion </a:t>
            </a:r>
            <a:r>
              <a:rPr lang="en-US" sz="2800" i="1" dirty="0">
                <a:solidFill>
                  <a:schemeClr val="tx1"/>
                </a:solidFill>
                <a:latin typeface="Lucida Bright" panose="02040602050505020304" pitchFamily="18" charset="0"/>
              </a:rPr>
              <a:t>and </a:t>
            </a:r>
            <a:r>
              <a:rPr lang="en-US" sz="2800" b="1" i="1" dirty="0">
                <a:solidFill>
                  <a:schemeClr val="tx1"/>
                </a:solidFill>
                <a:latin typeface="Lucida Bright" panose="02040602050505020304" pitchFamily="18" charset="0"/>
              </a:rPr>
              <a:t>released</a:t>
            </a:r>
            <a:r>
              <a:rPr lang="en-US" sz="2800" i="1" dirty="0">
                <a:solidFill>
                  <a:schemeClr val="tx1"/>
                </a:solidFill>
                <a:latin typeface="Lucida Bright" panose="02040602050505020304" pitchFamily="18" charset="0"/>
              </a:rPr>
              <a:t> him and </a:t>
            </a:r>
            <a:r>
              <a:rPr lang="en-US" sz="2800" b="1" i="1" dirty="0">
                <a:solidFill>
                  <a:schemeClr val="tx1"/>
                </a:solidFill>
                <a:latin typeface="Lucida Bright" panose="02040602050505020304" pitchFamily="18" charset="0"/>
              </a:rPr>
              <a:t>forgave him the debt</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(Matthew 18:26-27)</a:t>
            </a:r>
          </a:p>
          <a:p>
            <a:pPr marL="0" indent="0">
              <a:spcBef>
                <a:spcPts val="0"/>
              </a:spcBef>
              <a:spcAft>
                <a:spcPts val="0"/>
              </a:spcAft>
              <a:buNone/>
            </a:pPr>
            <a:r>
              <a:rPr lang="en-US" sz="2800" dirty="0">
                <a:solidFill>
                  <a:schemeClr val="tx1"/>
                </a:solidFill>
                <a:latin typeface="Lucida Bright" panose="02040602050505020304" pitchFamily="18" charset="0"/>
              </a:rPr>
              <a:t>The slave exemplified great humility and homage. (Revelation 1:17; cf. Luke 5:8)</a:t>
            </a:r>
          </a:p>
          <a:p>
            <a:pPr marL="0" indent="0">
              <a:spcBef>
                <a:spcPts val="0"/>
              </a:spcBef>
              <a:spcAft>
                <a:spcPts val="0"/>
              </a:spcAft>
              <a:buNone/>
            </a:pPr>
            <a:r>
              <a:rPr lang="en-US" sz="2800" dirty="0">
                <a:solidFill>
                  <a:schemeClr val="tx1"/>
                </a:solidFill>
                <a:latin typeface="Lucida Bright" panose="02040602050505020304" pitchFamily="18" charset="0"/>
              </a:rPr>
              <a:t>Is this how we approach our heavenly Father about our need for forgiveness?</a:t>
            </a:r>
          </a:p>
          <a:p>
            <a:pPr marL="0" indent="0">
              <a:spcBef>
                <a:spcPts val="0"/>
              </a:spcBef>
              <a:spcAft>
                <a:spcPts val="0"/>
              </a:spcAft>
              <a:buNone/>
            </a:pPr>
            <a:r>
              <a:rPr lang="en-US" sz="2800" dirty="0">
                <a:solidFill>
                  <a:schemeClr val="tx1"/>
                </a:solidFill>
                <a:latin typeface="Lucida Bright" panose="02040602050505020304" pitchFamily="18" charset="0"/>
              </a:rPr>
              <a:t>Our worship and reverence should ultimately be based on Jesus’ holiness and righteousness and not what we seek to gain from Him. (Philippians 2:9-10; Matthew 20:20)</a:t>
            </a:r>
            <a:endParaRPr lang="en-US" sz="2600"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3225956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76200"/>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064870"/>
            <a:ext cx="8783052" cy="5755422"/>
          </a:xfrm>
        </p:spPr>
        <p:txBody>
          <a:bodyPr anchor="t">
            <a:spAutoFit/>
          </a:bodyPr>
          <a:lstStyle/>
          <a:p>
            <a:pPr marL="0" indent="0">
              <a:spcBef>
                <a:spcPts val="0"/>
              </a:spcBef>
              <a:spcAft>
                <a:spcPts val="0"/>
              </a:spcAft>
              <a:buNone/>
            </a:pPr>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Have patience with me</a:t>
            </a:r>
            <a:r>
              <a:rPr lang="en-US" sz="2300" i="1" dirty="0">
                <a:solidFill>
                  <a:schemeClr val="tx1"/>
                </a:solidFill>
                <a:latin typeface="Lucida Bright" panose="02040602050505020304" pitchFamily="18" charset="0"/>
              </a:rPr>
              <a:t>” –</a:t>
            </a:r>
            <a:r>
              <a:rPr lang="en-US" sz="2300" dirty="0">
                <a:solidFill>
                  <a:schemeClr val="tx1"/>
                </a:solidFill>
                <a:latin typeface="Lucida Bright" panose="02040602050505020304" pitchFamily="18" charset="0"/>
              </a:rPr>
              <a:t> </a:t>
            </a:r>
            <a:r>
              <a:rPr lang="en-US" sz="2300" i="1" dirty="0" err="1">
                <a:solidFill>
                  <a:schemeClr val="tx1"/>
                </a:solidFill>
                <a:latin typeface="Lucida Bright" panose="02040602050505020304" pitchFamily="18" charset="0"/>
              </a:rPr>
              <a:t>makrothumeo</a:t>
            </a:r>
            <a:r>
              <a:rPr lang="en-US" sz="2300" dirty="0">
                <a:solidFill>
                  <a:schemeClr val="tx1"/>
                </a:solidFill>
                <a:latin typeface="Lucida Bright" panose="02040602050505020304" pitchFamily="18" charset="0"/>
              </a:rPr>
              <a:t> – </a:t>
            </a:r>
            <a:br>
              <a:rPr lang="en-US" sz="2300" dirty="0">
                <a:solidFill>
                  <a:schemeClr val="tx1"/>
                </a:solidFill>
                <a:latin typeface="Lucida Bright" panose="02040602050505020304" pitchFamily="18" charset="0"/>
              </a:rPr>
            </a:br>
            <a:r>
              <a:rPr lang="en-US" sz="2300" dirty="0">
                <a:solidFill>
                  <a:schemeClr val="tx1"/>
                </a:solidFill>
                <a:latin typeface="Lucida Bright" panose="02040602050505020304" pitchFamily="18" charset="0"/>
              </a:rPr>
              <a:t>“to be patient in bearing the offences and injuries of others; to be mild and slow in avenging; to be long-suffering” (Thayer)</a:t>
            </a:r>
          </a:p>
          <a:p>
            <a:pPr marL="0" indent="0">
              <a:spcBef>
                <a:spcPts val="0"/>
              </a:spcBef>
              <a:spcAft>
                <a:spcPts val="0"/>
              </a:spcAft>
              <a:buNone/>
            </a:pPr>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I will repay you everything</a:t>
            </a:r>
            <a:r>
              <a:rPr lang="en-US" sz="2300" i="1" dirty="0">
                <a:solidFill>
                  <a:schemeClr val="tx1"/>
                </a:solidFill>
                <a:latin typeface="Lucida Bright" panose="02040602050505020304" pitchFamily="18" charset="0"/>
              </a:rPr>
              <a:t>”</a:t>
            </a:r>
            <a:r>
              <a:rPr lang="en-US" sz="2300" dirty="0">
                <a:solidFill>
                  <a:schemeClr val="tx1"/>
                </a:solidFill>
                <a:latin typeface="Lucida Bright" panose="02040602050505020304" pitchFamily="18" charset="0"/>
              </a:rPr>
              <a:t> – in actuality he could not, nor can we. (Psalms 49:6-8)</a:t>
            </a:r>
          </a:p>
          <a:p>
            <a:pPr marL="0" indent="0">
              <a:spcBef>
                <a:spcPts val="0"/>
              </a:spcBef>
              <a:spcAft>
                <a:spcPts val="0"/>
              </a:spcAft>
              <a:buNone/>
            </a:pPr>
            <a:r>
              <a:rPr lang="en-US" sz="2300" i="1" dirty="0">
                <a:solidFill>
                  <a:schemeClr val="tx1"/>
                </a:solidFill>
                <a:latin typeface="Lucida Bright" panose="02040602050505020304" pitchFamily="18" charset="0"/>
              </a:rPr>
              <a:t>“the lord … </a:t>
            </a:r>
            <a:r>
              <a:rPr lang="en-US" sz="2300" b="1" i="1" dirty="0">
                <a:solidFill>
                  <a:schemeClr val="tx1"/>
                </a:solidFill>
                <a:latin typeface="Lucida Bright" panose="02040602050505020304" pitchFamily="18" charset="0"/>
              </a:rPr>
              <a:t>felt compassion</a:t>
            </a:r>
            <a:r>
              <a:rPr lang="en-US" sz="2300" i="1" dirty="0">
                <a:solidFill>
                  <a:schemeClr val="tx1"/>
                </a:solidFill>
                <a:latin typeface="Lucida Bright" panose="02040602050505020304" pitchFamily="18" charset="0"/>
              </a:rPr>
              <a:t> and </a:t>
            </a:r>
            <a:r>
              <a:rPr lang="en-US" sz="2300" b="1" i="1" dirty="0">
                <a:solidFill>
                  <a:schemeClr val="tx1"/>
                </a:solidFill>
                <a:latin typeface="Lucida Bright" panose="02040602050505020304" pitchFamily="18" charset="0"/>
              </a:rPr>
              <a:t>released</a:t>
            </a:r>
            <a:r>
              <a:rPr lang="en-US" sz="2300" i="1" dirty="0">
                <a:solidFill>
                  <a:schemeClr val="tx1"/>
                </a:solidFill>
                <a:latin typeface="Lucida Bright" panose="02040602050505020304" pitchFamily="18" charset="0"/>
              </a:rPr>
              <a:t> him and </a:t>
            </a:r>
            <a:r>
              <a:rPr lang="en-US" sz="2300" b="1" i="1" dirty="0">
                <a:solidFill>
                  <a:schemeClr val="tx1"/>
                </a:solidFill>
                <a:latin typeface="Lucida Bright" panose="02040602050505020304" pitchFamily="18" charset="0"/>
              </a:rPr>
              <a:t>forgave</a:t>
            </a:r>
            <a:r>
              <a:rPr lang="en-US" sz="2300" i="1" dirty="0">
                <a:solidFill>
                  <a:schemeClr val="tx1"/>
                </a:solidFill>
                <a:latin typeface="Lucida Bright" panose="02040602050505020304" pitchFamily="18" charset="0"/>
              </a:rPr>
              <a:t> him the debt.”</a:t>
            </a:r>
            <a:r>
              <a:rPr lang="en-US" sz="2300" dirty="0">
                <a:solidFill>
                  <a:schemeClr val="tx1"/>
                </a:solidFill>
                <a:latin typeface="Lucida Bright" panose="02040602050505020304" pitchFamily="18" charset="0"/>
              </a:rPr>
              <a:t> (Matthew 6:12)</a:t>
            </a:r>
          </a:p>
          <a:p>
            <a:pPr>
              <a:spcBef>
                <a:spcPts val="0"/>
              </a:spcBef>
              <a:spcAft>
                <a:spcPts val="0"/>
              </a:spcAft>
              <a:buClr>
                <a:schemeClr val="tx1"/>
              </a:buClr>
              <a:buFont typeface="Arial" panose="020B0604020202020204" pitchFamily="34" charset="0"/>
              <a:buChar char="•"/>
            </a:pPr>
            <a:r>
              <a:rPr lang="en-US" sz="2300" dirty="0">
                <a:solidFill>
                  <a:schemeClr val="tx1"/>
                </a:solidFill>
                <a:latin typeface="Lucida Bright" panose="02040602050505020304" pitchFamily="18" charset="0"/>
              </a:rPr>
              <a:t>He was </a:t>
            </a:r>
            <a:r>
              <a:rPr lang="en-US" sz="2300" i="1" dirty="0">
                <a:solidFill>
                  <a:schemeClr val="tx1"/>
                </a:solidFill>
                <a:latin typeface="Lucida Bright" panose="02040602050505020304" pitchFamily="18" charset="0"/>
              </a:rPr>
              <a:t>“</a:t>
            </a:r>
            <a:r>
              <a:rPr lang="en-US" sz="2300" b="1" i="1" dirty="0">
                <a:solidFill>
                  <a:schemeClr val="tx1"/>
                </a:solidFill>
                <a:latin typeface="Lucida Bright" panose="02040602050505020304" pitchFamily="18" charset="0"/>
              </a:rPr>
              <a:t>loosed</a:t>
            </a:r>
            <a:r>
              <a:rPr lang="en-US" sz="2300" i="1" dirty="0">
                <a:solidFill>
                  <a:schemeClr val="tx1"/>
                </a:solidFill>
                <a:latin typeface="Lucida Bright" panose="02040602050505020304" pitchFamily="18" charset="0"/>
              </a:rPr>
              <a:t>”</a:t>
            </a:r>
            <a:r>
              <a:rPr lang="en-US" sz="2300" dirty="0">
                <a:solidFill>
                  <a:schemeClr val="tx1"/>
                </a:solidFill>
                <a:latin typeface="Lucida Bright" panose="02040602050505020304" pitchFamily="18" charset="0"/>
              </a:rPr>
              <a:t> (KJV) from his bondage and forgiven (Psalms 32:1; Romans 4:7) the entire debt.</a:t>
            </a:r>
          </a:p>
          <a:p>
            <a:pPr>
              <a:spcBef>
                <a:spcPts val="0"/>
              </a:spcBef>
              <a:spcAft>
                <a:spcPts val="0"/>
              </a:spcAft>
              <a:buClr>
                <a:schemeClr val="tx1"/>
              </a:buClr>
              <a:buFont typeface="Arial" panose="020B0604020202020204" pitchFamily="34" charset="0"/>
              <a:buChar char="•"/>
            </a:pPr>
            <a:r>
              <a:rPr lang="en-US" sz="2300" dirty="0">
                <a:solidFill>
                  <a:schemeClr val="tx1"/>
                </a:solidFill>
                <a:latin typeface="Lucida Bright" panose="02040602050505020304" pitchFamily="18" charset="0"/>
              </a:rPr>
              <a:t>Not just caught up, the entire debt was forgiven.</a:t>
            </a:r>
          </a:p>
          <a:p>
            <a:pPr marL="0" indent="0">
              <a:spcBef>
                <a:spcPts val="0"/>
              </a:spcBef>
              <a:spcAft>
                <a:spcPts val="0"/>
              </a:spcAft>
              <a:buNone/>
            </a:pPr>
            <a:r>
              <a:rPr lang="en-US" sz="2300" dirty="0">
                <a:solidFill>
                  <a:schemeClr val="tx1"/>
                </a:solidFill>
                <a:latin typeface="Lucida Bright" panose="02040602050505020304" pitchFamily="18" charset="0"/>
              </a:rPr>
              <a:t>Only the blood of Jesus could pay the price. (1 Peter 1:17-19)</a:t>
            </a:r>
          </a:p>
          <a:p>
            <a:pPr marL="0" indent="0">
              <a:spcBef>
                <a:spcPts val="0"/>
              </a:spcBef>
              <a:spcAft>
                <a:spcPts val="0"/>
              </a:spcAft>
              <a:buNone/>
            </a:pPr>
            <a:r>
              <a:rPr lang="en-US" sz="2300" dirty="0">
                <a:solidFill>
                  <a:schemeClr val="tx1"/>
                </a:solidFill>
                <a:latin typeface="Lucida Bright" panose="02040602050505020304" pitchFamily="18" charset="0"/>
              </a:rPr>
              <a:t>How do we contact His blood? (Romans 6:3-4)</a:t>
            </a:r>
          </a:p>
          <a:p>
            <a:pPr marL="0" indent="0">
              <a:spcBef>
                <a:spcPts val="0"/>
              </a:spcBef>
              <a:spcAft>
                <a:spcPts val="0"/>
              </a:spcAft>
              <a:buNone/>
            </a:pPr>
            <a:r>
              <a:rPr lang="en-US" sz="2300" dirty="0">
                <a:solidFill>
                  <a:schemeClr val="tx1"/>
                </a:solidFill>
                <a:latin typeface="Lucida Bright" panose="02040602050505020304" pitchFamily="18" charset="0"/>
              </a:rPr>
              <a:t>What we owe is to offer our lives in service to Him who forgave our debt. (1 Corinthians 15:10; Romans 12:1-2)</a:t>
            </a:r>
          </a:p>
        </p:txBody>
      </p:sp>
    </p:spTree>
    <p:extLst>
      <p:ext uri="{BB962C8B-B14F-4D97-AF65-F5344CB8AC3E}">
        <p14:creationId xmlns:p14="http://schemas.microsoft.com/office/powerpoint/2010/main" val="76986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fade">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fade">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5170646"/>
          </a:xfrm>
        </p:spPr>
        <p:txBody>
          <a:bodyPr anchor="t">
            <a:spAutoFit/>
          </a:bodyPr>
          <a:lstStyle/>
          <a:p>
            <a:pPr marL="0" indent="0">
              <a:spcBef>
                <a:spcPts val="0"/>
              </a:spcBef>
              <a:spcAft>
                <a:spcPts val="0"/>
              </a:spcAft>
              <a:buNone/>
            </a:pPr>
            <a:r>
              <a:rPr lang="en-US" sz="2200" i="1" dirty="0">
                <a:solidFill>
                  <a:schemeClr val="tx1"/>
                </a:solidFill>
                <a:latin typeface="Lucida Bright" panose="02040602050505020304" pitchFamily="18" charset="0"/>
              </a:rPr>
              <a:t>“But that slave went out and found one of his </a:t>
            </a:r>
            <a:r>
              <a:rPr lang="en-US" sz="2200" b="1" i="1" dirty="0">
                <a:solidFill>
                  <a:schemeClr val="tx1"/>
                </a:solidFill>
                <a:latin typeface="Lucida Bright" panose="02040602050505020304" pitchFamily="18" charset="0"/>
              </a:rPr>
              <a:t>fellow slaves </a:t>
            </a:r>
            <a:r>
              <a:rPr lang="en-US" sz="2200" i="1" dirty="0">
                <a:solidFill>
                  <a:schemeClr val="tx1"/>
                </a:solidFill>
                <a:latin typeface="Lucida Bright" panose="02040602050505020304" pitchFamily="18" charset="0"/>
              </a:rPr>
              <a:t>who owed him a hundred denarii; and he seized him and began to choke him, saying, ‘Pay back what you owe.’ So his fellow slave fell to the ground and began to plead with him, saying, ‘</a:t>
            </a:r>
            <a:r>
              <a:rPr lang="en-US" sz="2200" b="1" i="1" dirty="0">
                <a:solidFill>
                  <a:schemeClr val="tx1"/>
                </a:solidFill>
                <a:latin typeface="Lucida Bright" panose="02040602050505020304" pitchFamily="18" charset="0"/>
              </a:rPr>
              <a:t>Have patience with me</a:t>
            </a:r>
            <a:r>
              <a:rPr lang="en-US" sz="2200" i="1" dirty="0">
                <a:solidFill>
                  <a:schemeClr val="tx1"/>
                </a:solidFill>
                <a:latin typeface="Lucida Bright" panose="02040602050505020304" pitchFamily="18" charset="0"/>
              </a:rPr>
              <a:t> and I will repay you.’ </a:t>
            </a:r>
            <a:r>
              <a:rPr lang="en-US" sz="2200" b="1" i="1" dirty="0">
                <a:solidFill>
                  <a:schemeClr val="tx1"/>
                </a:solidFill>
                <a:latin typeface="Lucida Bright" panose="02040602050505020304" pitchFamily="18" charset="0"/>
              </a:rPr>
              <a:t>But he was unwilling </a:t>
            </a:r>
            <a:r>
              <a:rPr lang="en-US" sz="2200" i="1" dirty="0">
                <a:solidFill>
                  <a:schemeClr val="tx1"/>
                </a:solidFill>
                <a:latin typeface="Lucida Bright" panose="02040602050505020304" pitchFamily="18" charset="0"/>
              </a:rPr>
              <a:t>and went and threw him in prison until he should pay back what was owed. </a:t>
            </a:r>
            <a:r>
              <a:rPr lang="en-US" sz="2200" b="1" i="1" dirty="0">
                <a:solidFill>
                  <a:schemeClr val="tx1"/>
                </a:solidFill>
                <a:latin typeface="Lucida Bright" panose="02040602050505020304" pitchFamily="18" charset="0"/>
              </a:rPr>
              <a:t>So when his fellow slaves saw what had happened</a:t>
            </a:r>
            <a:r>
              <a:rPr lang="en-US" sz="2200" i="1" dirty="0">
                <a:solidFill>
                  <a:schemeClr val="tx1"/>
                </a:solidFill>
                <a:latin typeface="Lucida Bright" panose="02040602050505020304" pitchFamily="18" charset="0"/>
              </a:rPr>
              <a:t>, they were deeply grieved and came and reported to their lord all that had happened.” </a:t>
            </a:r>
            <a:r>
              <a:rPr lang="en-US" sz="2200" dirty="0">
                <a:solidFill>
                  <a:schemeClr val="tx1"/>
                </a:solidFill>
                <a:latin typeface="Lucida Bright" panose="02040602050505020304" pitchFamily="18" charset="0"/>
              </a:rPr>
              <a:t>(Matthew 18:28-31)</a:t>
            </a:r>
          </a:p>
          <a:p>
            <a:pPr marL="0" indent="0">
              <a:spcBef>
                <a:spcPts val="0"/>
              </a:spcBef>
              <a:spcAft>
                <a:spcPts val="0"/>
              </a:spcAft>
              <a:buNone/>
            </a:pPr>
            <a:r>
              <a:rPr lang="en-US" sz="2200" i="1" dirty="0">
                <a:solidFill>
                  <a:schemeClr val="tx1"/>
                </a:solidFill>
                <a:latin typeface="Lucida Bright" panose="02040602050505020304" pitchFamily="18" charset="0"/>
              </a:rPr>
              <a:t>“</a:t>
            </a:r>
            <a:r>
              <a:rPr lang="en-US" sz="2200" b="1" i="1" dirty="0">
                <a:solidFill>
                  <a:schemeClr val="tx1"/>
                </a:solidFill>
                <a:latin typeface="Lucida Bright" panose="02040602050505020304" pitchFamily="18" charset="0"/>
              </a:rPr>
              <a:t>Fellow slave</a:t>
            </a:r>
            <a:r>
              <a:rPr lang="en-US" sz="2200" i="1" dirty="0">
                <a:solidFill>
                  <a:schemeClr val="tx1"/>
                </a:solidFill>
                <a:latin typeface="Lucida Bright" panose="02040602050505020304" pitchFamily="18" charset="0"/>
              </a:rPr>
              <a:t>”</a:t>
            </a:r>
            <a:r>
              <a:rPr lang="en-US" sz="2200" dirty="0">
                <a:solidFill>
                  <a:schemeClr val="tx1"/>
                </a:solidFill>
                <a:latin typeface="Lucida Bright" panose="02040602050505020304" pitchFamily="18" charset="0"/>
              </a:rPr>
              <a:t> – “</a:t>
            </a:r>
            <a:r>
              <a:rPr lang="en-US" sz="2200" b="1" dirty="0">
                <a:solidFill>
                  <a:schemeClr val="tx1"/>
                </a:solidFill>
                <a:latin typeface="Lucida Bright" panose="02040602050505020304" pitchFamily="18" charset="0"/>
              </a:rPr>
              <a:t>servant of the same master</a:t>
            </a:r>
            <a:r>
              <a:rPr lang="en-US" sz="2200" dirty="0">
                <a:solidFill>
                  <a:schemeClr val="tx1"/>
                </a:solidFill>
                <a:latin typeface="Lucida Bright" panose="02040602050505020304" pitchFamily="18" charset="0"/>
              </a:rPr>
              <a:t>” (Thayer) (Colossians 4:7) – who asked for the same thing!</a:t>
            </a:r>
          </a:p>
          <a:p>
            <a:pPr marL="0" indent="0">
              <a:spcBef>
                <a:spcPts val="0"/>
              </a:spcBef>
              <a:spcAft>
                <a:spcPts val="0"/>
              </a:spcAft>
              <a:buNone/>
            </a:pPr>
            <a:r>
              <a:rPr lang="en-US" sz="2200" i="1" dirty="0">
                <a:solidFill>
                  <a:schemeClr val="tx1"/>
                </a:solidFill>
                <a:latin typeface="Lucida Bright" panose="02040602050505020304" pitchFamily="18" charset="0"/>
              </a:rPr>
              <a:t>“</a:t>
            </a:r>
            <a:r>
              <a:rPr lang="en-US" sz="2200" b="1" i="1" dirty="0">
                <a:solidFill>
                  <a:schemeClr val="tx1"/>
                </a:solidFill>
                <a:latin typeface="Lucida Bright" panose="02040602050505020304" pitchFamily="18" charset="0"/>
              </a:rPr>
              <a:t>He was unwilling</a:t>
            </a:r>
            <a:r>
              <a:rPr lang="en-US" sz="2200" i="1" dirty="0">
                <a:solidFill>
                  <a:schemeClr val="tx1"/>
                </a:solidFill>
                <a:latin typeface="Lucida Bright" panose="02040602050505020304" pitchFamily="18" charset="0"/>
              </a:rPr>
              <a:t> …”</a:t>
            </a:r>
          </a:p>
          <a:p>
            <a:pPr marL="0" indent="0">
              <a:spcBef>
                <a:spcPts val="0"/>
              </a:spcBef>
              <a:spcAft>
                <a:spcPts val="0"/>
              </a:spcAft>
              <a:buNone/>
            </a:pPr>
            <a:r>
              <a:rPr lang="en-US" sz="2200" dirty="0">
                <a:solidFill>
                  <a:schemeClr val="tx1"/>
                </a:solidFill>
                <a:latin typeface="Lucida Bright" panose="02040602050505020304" pitchFamily="18" charset="0"/>
              </a:rPr>
              <a:t>The question is are we </a:t>
            </a:r>
            <a:r>
              <a:rPr lang="en-US" sz="2200" i="1" dirty="0">
                <a:solidFill>
                  <a:schemeClr val="tx1"/>
                </a:solidFill>
                <a:latin typeface="Lucida Bright" panose="02040602050505020304" pitchFamily="18" charset="0"/>
              </a:rPr>
              <a:t>“</a:t>
            </a:r>
            <a:r>
              <a:rPr lang="en-US" sz="2200" b="1" i="1" dirty="0">
                <a:solidFill>
                  <a:schemeClr val="tx1"/>
                </a:solidFill>
                <a:latin typeface="Lucida Bright" panose="02040602050505020304" pitchFamily="18" charset="0"/>
              </a:rPr>
              <a:t>willing</a:t>
            </a:r>
            <a:r>
              <a:rPr lang="en-US" sz="2200" i="1" dirty="0">
                <a:solidFill>
                  <a:schemeClr val="tx1"/>
                </a:solidFill>
                <a:latin typeface="Lucida Bright" panose="02040602050505020304" pitchFamily="18" charset="0"/>
              </a:rPr>
              <a:t>”</a:t>
            </a:r>
            <a:r>
              <a:rPr lang="en-US" sz="2200" b="1" i="1" dirty="0">
                <a:solidFill>
                  <a:schemeClr val="tx1"/>
                </a:solidFill>
                <a:latin typeface="Lucida Bright" panose="02040602050505020304" pitchFamily="18" charset="0"/>
              </a:rPr>
              <a:t> </a:t>
            </a:r>
            <a:r>
              <a:rPr lang="en-US" sz="2200" dirty="0">
                <a:solidFill>
                  <a:schemeClr val="tx1"/>
                </a:solidFill>
                <a:latin typeface="Lucida Bright" panose="02040602050505020304" pitchFamily="18" charset="0"/>
              </a:rPr>
              <a:t>to forgive?</a:t>
            </a:r>
          </a:p>
          <a:p>
            <a:pPr marL="0" indent="0">
              <a:spcBef>
                <a:spcPts val="0"/>
              </a:spcBef>
              <a:spcAft>
                <a:spcPts val="0"/>
              </a:spcAft>
              <a:buNone/>
            </a:pPr>
            <a:r>
              <a:rPr lang="en-US" sz="2200" dirty="0">
                <a:solidFill>
                  <a:schemeClr val="tx1"/>
                </a:solidFill>
                <a:latin typeface="Lucida Bright" panose="02040602050505020304" pitchFamily="18" charset="0"/>
              </a:rPr>
              <a:t>The hypocrisy of </a:t>
            </a:r>
            <a:r>
              <a:rPr lang="en-US" sz="2200" b="1" dirty="0">
                <a:solidFill>
                  <a:schemeClr val="tx1"/>
                </a:solidFill>
                <a:latin typeface="Lucida Bright" panose="02040602050505020304" pitchFamily="18" charset="0"/>
              </a:rPr>
              <a:t>seeking</a:t>
            </a:r>
            <a:r>
              <a:rPr lang="en-US" sz="2200" dirty="0">
                <a:solidFill>
                  <a:schemeClr val="tx1"/>
                </a:solidFill>
                <a:latin typeface="Lucida Bright" panose="02040602050505020304" pitchFamily="18" charset="0"/>
              </a:rPr>
              <a:t> what we’re not </a:t>
            </a:r>
            <a:r>
              <a:rPr lang="en-US" sz="2200" i="1" dirty="0">
                <a:solidFill>
                  <a:schemeClr val="tx1"/>
                </a:solidFill>
                <a:latin typeface="Lucida Bright" panose="02040602050505020304" pitchFamily="18" charset="0"/>
              </a:rPr>
              <a:t>“</a:t>
            </a:r>
            <a:r>
              <a:rPr lang="en-US" sz="2200" b="1" i="1" dirty="0">
                <a:solidFill>
                  <a:schemeClr val="tx1"/>
                </a:solidFill>
                <a:latin typeface="Lucida Bright" panose="02040602050505020304" pitchFamily="18" charset="0"/>
              </a:rPr>
              <a:t>willing</a:t>
            </a:r>
            <a:r>
              <a:rPr lang="en-US" sz="2200" i="1" dirty="0">
                <a:solidFill>
                  <a:schemeClr val="tx1"/>
                </a:solidFill>
                <a:latin typeface="Lucida Bright" panose="02040602050505020304" pitchFamily="18" charset="0"/>
              </a:rPr>
              <a:t>”</a:t>
            </a:r>
            <a:r>
              <a:rPr lang="en-US" sz="2200" dirty="0">
                <a:solidFill>
                  <a:schemeClr val="tx1"/>
                </a:solidFill>
                <a:latin typeface="Lucida Bright" panose="02040602050505020304" pitchFamily="18" charset="0"/>
              </a:rPr>
              <a:t> to give.</a:t>
            </a:r>
          </a:p>
          <a:p>
            <a:pPr marL="0" indent="0">
              <a:spcBef>
                <a:spcPts val="0"/>
              </a:spcBef>
              <a:spcAft>
                <a:spcPts val="0"/>
              </a:spcAft>
              <a:buNone/>
            </a:pPr>
            <a:r>
              <a:rPr lang="en-US" sz="2200" dirty="0">
                <a:solidFill>
                  <a:schemeClr val="tx1"/>
                </a:solidFill>
                <a:latin typeface="Lucida Bright" panose="02040602050505020304" pitchFamily="18" charset="0"/>
              </a:rPr>
              <a:t>Our sin will indeed </a:t>
            </a:r>
            <a:r>
              <a:rPr lang="en-US" sz="2200" i="1" dirty="0">
                <a:solidFill>
                  <a:schemeClr val="tx1"/>
                </a:solidFill>
                <a:latin typeface="Lucida Bright" panose="02040602050505020304" pitchFamily="18" charset="0"/>
              </a:rPr>
              <a:t>“find you out” </a:t>
            </a:r>
            <a:r>
              <a:rPr lang="en-US" sz="2200" dirty="0">
                <a:solidFill>
                  <a:schemeClr val="tx1"/>
                </a:solidFill>
                <a:latin typeface="Lucida Bright" panose="02040602050505020304" pitchFamily="18" charset="0"/>
              </a:rPr>
              <a:t>(Numbers 32:23)</a:t>
            </a:r>
          </a:p>
        </p:txBody>
      </p:sp>
    </p:spTree>
    <p:extLst>
      <p:ext uri="{BB962C8B-B14F-4D97-AF65-F5344CB8AC3E}">
        <p14:creationId xmlns:p14="http://schemas.microsoft.com/office/powerpoint/2010/main" val="3505962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3140</TotalTime>
  <Words>1825</Words>
  <Application>Microsoft Office PowerPoint</Application>
  <PresentationFormat>On-screen Show (4:3)</PresentationFormat>
  <Paragraphs>124</Paragraphs>
  <Slides>8</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Book Antiqua</vt:lpstr>
      <vt:lpstr>Calibri</vt:lpstr>
      <vt:lpstr>Garamond</vt:lpstr>
      <vt:lpstr>Helvetica Light</vt:lpstr>
      <vt:lpstr>Lucida Bright</vt:lpstr>
      <vt:lpstr>Times-Italic</vt:lpstr>
      <vt:lpstr>Times-Roman</vt:lpstr>
      <vt:lpstr>Wingdings 2</vt:lpstr>
      <vt:lpstr>DividendVTI</vt:lpstr>
      <vt:lpstr>Lesson 12  The transfiguration</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 Lesson 12 - (9-30-20)</dc:title>
  <dc:creator>Chris Simmons</dc:creator>
  <cp:lastModifiedBy>Richard Lidh</cp:lastModifiedBy>
  <cp:revision>12</cp:revision>
  <cp:lastPrinted>2020-10-02T16:54:27Z</cp:lastPrinted>
  <dcterms:created xsi:type="dcterms:W3CDTF">2011-11-13T00:33:04Z</dcterms:created>
  <dcterms:modified xsi:type="dcterms:W3CDTF">2020-10-02T16:54:31Z</dcterms:modified>
</cp:coreProperties>
</file>